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sldIdLst>
    <p:sldId id="256" r:id="rId2"/>
    <p:sldId id="278" r:id="rId3"/>
    <p:sldId id="257" r:id="rId4"/>
    <p:sldId id="258" r:id="rId5"/>
    <p:sldId id="259" r:id="rId6"/>
    <p:sldId id="282" r:id="rId7"/>
    <p:sldId id="283" r:id="rId8"/>
    <p:sldId id="260" r:id="rId9"/>
    <p:sldId id="284" r:id="rId10"/>
    <p:sldId id="268" r:id="rId11"/>
    <p:sldId id="269" r:id="rId12"/>
    <p:sldId id="262" r:id="rId13"/>
    <p:sldId id="263" r:id="rId14"/>
    <p:sldId id="264" r:id="rId15"/>
    <p:sldId id="265" r:id="rId16"/>
    <p:sldId id="266" r:id="rId17"/>
    <p:sldId id="279" r:id="rId18"/>
    <p:sldId id="277" r:id="rId19"/>
    <p:sldId id="270" r:id="rId20"/>
    <p:sldId id="276" r:id="rId21"/>
    <p:sldId id="271" r:id="rId22"/>
    <p:sldId id="274" r:id="rId23"/>
    <p:sldId id="281" r:id="rId24"/>
    <p:sldId id="272" r:id="rId25"/>
    <p:sldId id="275" r:id="rId26"/>
    <p:sldId id="273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4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5600" y="4495800"/>
            <a:ext cx="5867400" cy="762000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000" y="5257800"/>
            <a:ext cx="4827608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900" y="4949825"/>
            <a:ext cx="6400800" cy="688975"/>
          </a:xfrm>
        </p:spPr>
        <p:txBody>
          <a:bodyPr anchor="t"/>
          <a:lstStyle>
            <a:lvl1pPr algn="ctr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8900" y="4495800"/>
            <a:ext cx="6400800" cy="444500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9135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121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9135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2121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F7A5ECF-CA06-8B4A-981C-FEE02A56E55A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F55731-FCA0-7249-BA8F-992C2926A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ttlemaninmyhead.wordpress.com/2017/04/22/top-10-developer-crypto-mistakes/" TargetMode="External"/><Relationship Id="rId3" Type="http://schemas.openxmlformats.org/officeDocument/2006/relationships/hyperlink" Target="https://crypto.stackexchange.com/questions/3883/why-is-cbc-with-predictable-iv-considered-insecure-against-chosen-plaintext-att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1261" y="4114800"/>
            <a:ext cx="6907853" cy="762000"/>
          </a:xfrm>
        </p:spPr>
        <p:txBody>
          <a:bodyPr/>
          <a:lstStyle/>
          <a:p>
            <a:r>
              <a:rPr lang="en-US" sz="3600" dirty="0"/>
              <a:t>Network Python Programming and Encryption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Presented by Christopher Doege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5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a port (Server Side)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Ports are addressable up to Max short(~65535)</a:t>
            </a:r>
          </a:p>
          <a:p>
            <a:r>
              <a:rPr lang="en-US" dirty="0" smtClean="0"/>
              <a:t>Well known ports are 1024 and below</a:t>
            </a:r>
          </a:p>
          <a:p>
            <a:pPr lvl="1"/>
            <a:r>
              <a:rPr lang="en-US" dirty="0" smtClean="0"/>
              <a:t>These ports require admin / root </a:t>
            </a:r>
            <a:r>
              <a:rPr lang="en-US" dirty="0" err="1" smtClean="0"/>
              <a:t>privs</a:t>
            </a:r>
            <a:r>
              <a:rPr lang="en-US" dirty="0" smtClean="0"/>
              <a:t> to assign</a:t>
            </a:r>
          </a:p>
          <a:p>
            <a:r>
              <a:rPr lang="en-US" dirty="0" smtClean="0"/>
              <a:t>Port 0</a:t>
            </a:r>
          </a:p>
          <a:p>
            <a:pPr lvl="1"/>
            <a:r>
              <a:rPr lang="en-US" dirty="0" smtClean="0"/>
              <a:t>In socket binding, allows the OS to assign the port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sock.bind</a:t>
            </a:r>
            <a:r>
              <a:rPr lang="en-US" dirty="0" smtClean="0"/>
              <a:t>((</a:t>
            </a:r>
            <a:r>
              <a:rPr lang="en-US" dirty="0" err="1" smtClean="0"/>
              <a:t>ip_addr</a:t>
            </a:r>
            <a:r>
              <a:rPr lang="en-US" dirty="0" smtClean="0"/>
              <a:t>, 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1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Assigning an IP Address (Server Side)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AF_INET / PF_INET </a:t>
            </a:r>
          </a:p>
          <a:p>
            <a:pPr lvl="1"/>
            <a:r>
              <a:rPr lang="en-US" dirty="0" smtClean="0"/>
              <a:t>IPV4</a:t>
            </a:r>
          </a:p>
          <a:p>
            <a:pPr lvl="1"/>
            <a:r>
              <a:rPr lang="en-US" dirty="0" smtClean="0"/>
              <a:t>Technically range from 0.0.0.0 to 255.255.255.255</a:t>
            </a:r>
          </a:p>
          <a:p>
            <a:pPr lvl="1"/>
            <a:r>
              <a:rPr lang="en-US" dirty="0" smtClean="0"/>
              <a:t>Certain ranges are reserved</a:t>
            </a:r>
          </a:p>
          <a:p>
            <a:r>
              <a:rPr lang="en-US" dirty="0" smtClean="0"/>
              <a:t>AF_INET6</a:t>
            </a:r>
          </a:p>
          <a:p>
            <a:pPr lvl="1"/>
            <a:r>
              <a:rPr lang="en-US" dirty="0" smtClean="0"/>
              <a:t>IPV6</a:t>
            </a:r>
          </a:p>
          <a:p>
            <a:r>
              <a:rPr lang="en-US" dirty="0" smtClean="0"/>
              <a:t>Binding to all interfaces:</a:t>
            </a:r>
          </a:p>
          <a:p>
            <a:pPr lvl="1"/>
            <a:r>
              <a:rPr lang="en-US" dirty="0" smtClean="0"/>
              <a:t>Set IP to 0.0.0.0</a:t>
            </a:r>
          </a:p>
          <a:p>
            <a:pPr lvl="1"/>
            <a:r>
              <a:rPr lang="en-US" dirty="0" smtClean="0"/>
              <a:t>Binds to all interfaces 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sock.bind</a:t>
            </a:r>
            <a:r>
              <a:rPr lang="en-US" dirty="0" smtClean="0"/>
              <a:t>((0.0.0.0, port))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1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/ Server Paradigm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initiates request</a:t>
            </a:r>
          </a:p>
          <a:p>
            <a:pPr lvl="1"/>
            <a:r>
              <a:rPr lang="en-US" dirty="0" smtClean="0"/>
              <a:t>Sends required data</a:t>
            </a:r>
          </a:p>
          <a:p>
            <a:pPr lvl="1"/>
            <a:r>
              <a:rPr lang="en-US" dirty="0" smtClean="0"/>
              <a:t>May wait for data back from the server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Server handles request</a:t>
            </a:r>
            <a:endParaRPr lang="en-US" dirty="0"/>
          </a:p>
          <a:p>
            <a:pPr lvl="1"/>
            <a:r>
              <a:rPr lang="en-US" dirty="0" smtClean="0"/>
              <a:t>Waits until data is received</a:t>
            </a:r>
          </a:p>
          <a:p>
            <a:pPr lvl="1"/>
            <a:r>
              <a:rPr lang="en-US" dirty="0" smtClean="0"/>
              <a:t>Processes Data</a:t>
            </a:r>
          </a:p>
          <a:p>
            <a:pPr lvl="1"/>
            <a:r>
              <a:rPr lang="en-US" dirty="0" smtClean="0"/>
              <a:t>May respond to client </a:t>
            </a:r>
          </a:p>
        </p:txBody>
      </p:sp>
    </p:spTree>
    <p:extLst>
      <p:ext uri="{BB962C8B-B14F-4D97-AF65-F5344CB8AC3E}">
        <p14:creationId xmlns:p14="http://schemas.microsoft.com/office/powerpoint/2010/main" val="296674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– TCP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import socket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 = </a:t>
            </a:r>
            <a:r>
              <a:rPr lang="en-US" dirty="0" err="1" smtClean="0"/>
              <a:t>socket.socket</a:t>
            </a:r>
            <a:r>
              <a:rPr lang="en-US" dirty="0" smtClean="0"/>
              <a:t>(</a:t>
            </a:r>
            <a:r>
              <a:rPr lang="en-US" dirty="0" err="1" smtClean="0"/>
              <a:t>socket.AF_INET</a:t>
            </a:r>
            <a:r>
              <a:rPr lang="en-US" dirty="0" smtClean="0"/>
              <a:t>, </a:t>
            </a:r>
            <a:r>
              <a:rPr lang="en-US" dirty="0" err="1" smtClean="0"/>
              <a:t>socket.SOCK_STREAM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s.connect</a:t>
            </a:r>
            <a:r>
              <a:rPr lang="en-US" dirty="0"/>
              <a:t>(</a:t>
            </a:r>
            <a:r>
              <a:rPr lang="en-US" dirty="0" smtClean="0"/>
              <a:t>(127.0.0.1, 1234))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s.send</a:t>
            </a:r>
            <a:r>
              <a:rPr lang="en-US" dirty="0" smtClean="0"/>
              <a:t>(“hello”)</a:t>
            </a:r>
          </a:p>
          <a:p>
            <a:pPr marL="0" indent="0">
              <a:buNone/>
            </a:pPr>
            <a:r>
              <a:rPr lang="en-US" dirty="0" smtClean="0"/>
              <a:t> data = </a:t>
            </a:r>
            <a:r>
              <a:rPr lang="en-US" dirty="0" err="1" smtClean="0"/>
              <a:t>s.recv</a:t>
            </a:r>
            <a:r>
              <a:rPr lang="en-US" dirty="0" smtClean="0"/>
              <a:t>(1024)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print data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931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– TCP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import socket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 </a:t>
            </a:r>
            <a:r>
              <a:rPr lang="en-US" dirty="0"/>
              <a:t>= </a:t>
            </a:r>
            <a:r>
              <a:rPr lang="en-US" dirty="0" err="1"/>
              <a:t>socket.socket</a:t>
            </a:r>
            <a:r>
              <a:rPr lang="en-US" dirty="0"/>
              <a:t>(</a:t>
            </a:r>
            <a:r>
              <a:rPr lang="en-US" dirty="0" err="1"/>
              <a:t>socket.AF_INET</a:t>
            </a:r>
            <a:r>
              <a:rPr lang="en-US" dirty="0"/>
              <a:t>, </a:t>
            </a:r>
            <a:r>
              <a:rPr lang="en-US" dirty="0" err="1"/>
              <a:t>socket.SOCK_STREAM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s.bind</a:t>
            </a:r>
            <a:r>
              <a:rPr lang="en-US" dirty="0" smtClean="0"/>
              <a:t>((‘127.0.0.1’, 1234))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s.listen</a:t>
            </a:r>
            <a:r>
              <a:rPr lang="en-US" dirty="0" smtClean="0"/>
              <a:t>(10)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while 1: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conn, </a:t>
            </a:r>
            <a:r>
              <a:rPr lang="en-US" dirty="0" err="1" smtClean="0"/>
              <a:t>addr</a:t>
            </a:r>
            <a:r>
              <a:rPr lang="en-US" dirty="0" smtClean="0"/>
              <a:t> = </a:t>
            </a:r>
            <a:r>
              <a:rPr lang="en-US" dirty="0" err="1" smtClean="0"/>
              <a:t>s.accept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a = </a:t>
            </a:r>
            <a:r>
              <a:rPr lang="en-US" dirty="0" err="1" smtClean="0"/>
              <a:t>conn.recv</a:t>
            </a:r>
            <a:r>
              <a:rPr lang="en-US" dirty="0" smtClean="0"/>
              <a:t>(1024)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print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conn.send</a:t>
            </a:r>
            <a:r>
              <a:rPr lang="en-US" dirty="0" smtClean="0"/>
              <a:t>(a)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96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– UDP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import </a:t>
            </a:r>
            <a:r>
              <a:rPr lang="en-US" dirty="0" smtClean="0"/>
              <a:t>socket</a:t>
            </a:r>
            <a:br>
              <a:rPr lang="en-US" dirty="0" smtClean="0"/>
            </a:br>
            <a:r>
              <a:rPr lang="en-US" dirty="0" smtClean="0"/>
              <a:t> server = ((‘127.0.0.1’, 1234))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 = </a:t>
            </a:r>
            <a:r>
              <a:rPr lang="en-US" dirty="0" err="1"/>
              <a:t>socket.socket</a:t>
            </a:r>
            <a:r>
              <a:rPr lang="en-US" dirty="0"/>
              <a:t>(</a:t>
            </a:r>
            <a:r>
              <a:rPr lang="en-US" dirty="0" err="1"/>
              <a:t>socket.AF_INET</a:t>
            </a:r>
            <a:r>
              <a:rPr lang="en-US" dirty="0"/>
              <a:t>, </a:t>
            </a:r>
            <a:r>
              <a:rPr lang="en-US" dirty="0" err="1" smtClean="0"/>
              <a:t>socket.SOCK_DGRAM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err="1" smtClean="0"/>
              <a:t>s.bind</a:t>
            </a:r>
            <a:r>
              <a:rPr lang="en-US" dirty="0" smtClean="0"/>
              <a:t>((‘127.0.0.1’, 0)) #OS decides port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s.sendto</a:t>
            </a:r>
            <a:r>
              <a:rPr lang="en-US" dirty="0" smtClean="0"/>
              <a:t>(“hello”, server)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data, </a:t>
            </a:r>
            <a:r>
              <a:rPr lang="en-US" dirty="0" err="1" smtClean="0"/>
              <a:t>addr</a:t>
            </a:r>
            <a:r>
              <a:rPr lang="en-US" dirty="0" smtClean="0"/>
              <a:t> = </a:t>
            </a:r>
            <a:r>
              <a:rPr lang="en-US" dirty="0" err="1" smtClean="0"/>
              <a:t>s.recvfrom</a:t>
            </a:r>
            <a:r>
              <a:rPr lang="en-US" dirty="0" smtClean="0"/>
              <a:t>(1024)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print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22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– UDP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import socket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s = </a:t>
            </a:r>
            <a:r>
              <a:rPr lang="en-US" dirty="0" err="1"/>
              <a:t>socket.socket</a:t>
            </a:r>
            <a:r>
              <a:rPr lang="en-US" dirty="0"/>
              <a:t>(</a:t>
            </a:r>
            <a:r>
              <a:rPr lang="en-US" dirty="0" err="1"/>
              <a:t>socket.AF_INET</a:t>
            </a:r>
            <a:r>
              <a:rPr lang="en-US" dirty="0"/>
              <a:t>, </a:t>
            </a:r>
            <a:r>
              <a:rPr lang="en-US" dirty="0" err="1" smtClean="0"/>
              <a:t>socket.SOCK_DGRAM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 smtClean="0"/>
              <a:t>s.bind</a:t>
            </a:r>
            <a:r>
              <a:rPr lang="en-US" dirty="0" smtClean="0"/>
              <a:t>((‘0.0.0.0’, 1234))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while 1: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data, </a:t>
            </a:r>
            <a:r>
              <a:rPr lang="en-US" dirty="0" err="1" smtClean="0"/>
              <a:t>addr</a:t>
            </a:r>
            <a:r>
              <a:rPr lang="en-US" dirty="0" smtClean="0"/>
              <a:t> = </a:t>
            </a:r>
            <a:r>
              <a:rPr lang="en-US" dirty="0" err="1" smtClean="0"/>
              <a:t>s.recvfrom</a:t>
            </a:r>
            <a:r>
              <a:rPr lang="en-US" dirty="0" smtClean="0"/>
              <a:t>(1024)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print data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s.sendto</a:t>
            </a:r>
            <a:r>
              <a:rPr lang="en-US" dirty="0" smtClean="0"/>
              <a:t>(data, </a:t>
            </a:r>
            <a:r>
              <a:rPr lang="en-US" dirty="0" err="1" smtClean="0"/>
              <a:t>addr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3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Function</a:t>
            </a:r>
            <a:endParaRPr lang="en-US" dirty="0"/>
          </a:p>
        </p:txBody>
      </p:sp>
      <p:pic>
        <p:nvPicPr>
          <p:cNvPr id="5" name="Picture 4" descr="Screen Shot 2017-05-18 at 7.46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3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18" y="1605345"/>
            <a:ext cx="6323253" cy="50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Crypto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we use?</a:t>
            </a:r>
          </a:p>
          <a:p>
            <a:pPr lvl="1"/>
            <a:r>
              <a:rPr lang="en-US" dirty="0" smtClean="0"/>
              <a:t>Hashing?</a:t>
            </a:r>
          </a:p>
          <a:p>
            <a:pPr lvl="2"/>
            <a:r>
              <a:rPr lang="en-US" dirty="0" smtClean="0"/>
              <a:t>HMAC</a:t>
            </a:r>
          </a:p>
          <a:p>
            <a:pPr lvl="1"/>
            <a:r>
              <a:rPr lang="en-US" dirty="0" smtClean="0"/>
              <a:t>Symmetric?</a:t>
            </a:r>
          </a:p>
          <a:p>
            <a:pPr lvl="2"/>
            <a:r>
              <a:rPr lang="en-US" dirty="0" smtClean="0"/>
              <a:t>AES-CBC </a:t>
            </a:r>
          </a:p>
          <a:p>
            <a:pPr lvl="2"/>
            <a:r>
              <a:rPr lang="en-US" dirty="0" smtClean="0"/>
              <a:t>AES-ECB </a:t>
            </a:r>
          </a:p>
          <a:p>
            <a:pPr lvl="3"/>
            <a:r>
              <a:rPr lang="en-US" dirty="0" smtClean="0"/>
              <a:t>Really bad</a:t>
            </a:r>
          </a:p>
          <a:p>
            <a:pPr lvl="3"/>
            <a:r>
              <a:rPr lang="en-US" dirty="0" smtClean="0"/>
              <a:t>Sometimes the default for bad cryptosystems </a:t>
            </a:r>
          </a:p>
          <a:p>
            <a:pPr lvl="1"/>
            <a:r>
              <a:rPr lang="en-US" dirty="0" smtClean="0"/>
              <a:t>Asymmetric?</a:t>
            </a:r>
          </a:p>
          <a:p>
            <a:pPr lvl="2"/>
            <a:r>
              <a:rPr lang="en-US" dirty="0" smtClean="0"/>
              <a:t>RSA</a:t>
            </a:r>
          </a:p>
          <a:p>
            <a:pPr lvl="2"/>
            <a:r>
              <a:rPr lang="en-US" dirty="0" smtClean="0"/>
              <a:t>PKI?</a:t>
            </a:r>
          </a:p>
          <a:p>
            <a:pPr lvl="3"/>
            <a:r>
              <a:rPr lang="en-US" dirty="0" smtClean="0"/>
              <a:t>Needs proper infrastructure </a:t>
            </a:r>
          </a:p>
        </p:txBody>
      </p:sp>
    </p:spTree>
    <p:extLst>
      <p:ext uri="{BB962C8B-B14F-4D97-AF65-F5344CB8AC3E}">
        <p14:creationId xmlns:p14="http://schemas.microsoft.com/office/powerpoint/2010/main" val="143946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562181"/>
            <a:ext cx="7493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3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Cipher (detour)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block cipher?</a:t>
            </a:r>
          </a:p>
          <a:p>
            <a:pPr lvl="1"/>
            <a:r>
              <a:rPr lang="en-US" dirty="0" smtClean="0"/>
              <a:t>Divides a message into blocks</a:t>
            </a:r>
          </a:p>
          <a:p>
            <a:r>
              <a:rPr lang="en-US" dirty="0" smtClean="0"/>
              <a:t>ECB</a:t>
            </a:r>
          </a:p>
          <a:p>
            <a:pPr lvl="1"/>
            <a:r>
              <a:rPr lang="en-US" dirty="0" smtClean="0"/>
              <a:t>Encrypts each block with the same key</a:t>
            </a:r>
          </a:p>
          <a:p>
            <a:r>
              <a:rPr lang="en-US" dirty="0" smtClean="0"/>
              <a:t>CBC</a:t>
            </a:r>
          </a:p>
          <a:p>
            <a:pPr lvl="1"/>
            <a:r>
              <a:rPr lang="en-US" dirty="0" smtClean="0"/>
              <a:t>Alternates using an IV, password and previous blocks</a:t>
            </a:r>
          </a:p>
        </p:txBody>
      </p:sp>
      <p:pic>
        <p:nvPicPr>
          <p:cNvPr id="4" name="Picture 3" descr="Screen Shot 2017-05-18 at 7.06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1"/>
          <a:stretch/>
        </p:blipFill>
        <p:spPr>
          <a:xfrm>
            <a:off x="1784350" y="4381024"/>
            <a:ext cx="5365750" cy="23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4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Crypto (Real World)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pulling teeth</a:t>
            </a:r>
          </a:p>
          <a:p>
            <a:pPr lvl="1"/>
            <a:r>
              <a:rPr lang="en-US" dirty="0" smtClean="0"/>
              <a:t>Everyone is opinionated</a:t>
            </a:r>
          </a:p>
          <a:p>
            <a:pPr lvl="1"/>
            <a:r>
              <a:rPr lang="en-US" dirty="0" smtClean="0"/>
              <a:t>The right tools are hard to find</a:t>
            </a:r>
          </a:p>
          <a:p>
            <a:pPr lvl="1"/>
            <a:r>
              <a:rPr lang="en-US" dirty="0" smtClean="0"/>
              <a:t>In house crypto?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r>
              <a:rPr lang="en-US" dirty="0" smtClean="0"/>
              <a:t>What layer?</a:t>
            </a:r>
          </a:p>
          <a:p>
            <a:pPr lvl="1"/>
            <a:r>
              <a:rPr lang="en-US" dirty="0" smtClean="0"/>
              <a:t>Application Layer </a:t>
            </a:r>
          </a:p>
          <a:p>
            <a:pPr lvl="1"/>
            <a:r>
              <a:rPr lang="en-US" dirty="0" smtClean="0"/>
              <a:t>TCP Layer</a:t>
            </a:r>
          </a:p>
          <a:p>
            <a:pPr lvl="1"/>
            <a:r>
              <a:rPr lang="en-US" dirty="0" smtClean="0"/>
              <a:t>IP (Network) Layer </a:t>
            </a:r>
          </a:p>
          <a:p>
            <a:pPr lvl="1"/>
            <a:r>
              <a:rPr lang="en-US" dirty="0" smtClean="0"/>
              <a:t>Mac (Link) Layer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3676650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(by layer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</a:t>
            </a:r>
          </a:p>
          <a:p>
            <a:pPr lvl="1"/>
            <a:r>
              <a:rPr lang="en-US" dirty="0" smtClean="0"/>
              <a:t>No underlying implementation</a:t>
            </a:r>
          </a:p>
          <a:p>
            <a:pPr lvl="1"/>
            <a:r>
              <a:rPr lang="en-US" dirty="0" smtClean="0"/>
              <a:t>Vulnerable to MITM</a:t>
            </a:r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End to End encryption</a:t>
            </a:r>
          </a:p>
          <a:p>
            <a:pPr lvl="1"/>
            <a:r>
              <a:rPr lang="en-US" dirty="0" smtClean="0"/>
              <a:t>IP data unencrypted</a:t>
            </a:r>
          </a:p>
          <a:p>
            <a:pPr lvl="1"/>
            <a:r>
              <a:rPr lang="en-US" dirty="0" smtClean="0"/>
              <a:t>Easily Altered</a:t>
            </a:r>
          </a:p>
          <a:p>
            <a:r>
              <a:rPr lang="en-US" dirty="0" smtClean="0"/>
              <a:t>IP</a:t>
            </a:r>
          </a:p>
          <a:p>
            <a:pPr lvl="1"/>
            <a:r>
              <a:rPr lang="en-US" dirty="0" smtClean="0"/>
              <a:t>End to end of Layer 3 devices</a:t>
            </a:r>
          </a:p>
          <a:p>
            <a:pPr lvl="1"/>
            <a:r>
              <a:rPr lang="en-US" dirty="0" smtClean="0"/>
              <a:t>Requires standardization across L3 devices </a:t>
            </a:r>
          </a:p>
          <a:p>
            <a:r>
              <a:rPr lang="en-US" dirty="0" smtClean="0"/>
              <a:t>Mac (Link)</a:t>
            </a:r>
          </a:p>
          <a:p>
            <a:pPr lvl="1"/>
            <a:r>
              <a:rPr lang="en-US" dirty="0" smtClean="0"/>
              <a:t>Full End to End encryption</a:t>
            </a:r>
          </a:p>
          <a:p>
            <a:pPr lvl="1"/>
            <a:r>
              <a:rPr lang="en-US" dirty="0" smtClean="0"/>
              <a:t>Extremely high overhead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78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 Example</a:t>
            </a:r>
            <a:endParaRPr lang="en-US" dirty="0"/>
          </a:p>
        </p:txBody>
      </p:sp>
      <p:pic>
        <p:nvPicPr>
          <p:cNvPr id="4" name="Picture 3" descr="Screen Shot 2017-05-19 at 2.5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401"/>
            <a:ext cx="9144000" cy="398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actually secure?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really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AES-CBC with known IV (publicized) </a:t>
            </a:r>
          </a:p>
          <a:p>
            <a:pPr lvl="1"/>
            <a:r>
              <a:rPr lang="is-IS" dirty="0" smtClean="0"/>
              <a:t>Insecure against Chosen Plaintext Attack (CPA)</a:t>
            </a:r>
          </a:p>
          <a:p>
            <a:pPr lvl="1"/>
            <a:r>
              <a:rPr lang="is-IS" dirty="0" smtClean="0"/>
              <a:t>Should possibly be randomized / decided through diffie hellman</a:t>
            </a:r>
          </a:p>
          <a:p>
            <a:r>
              <a:rPr lang="is-IS" dirty="0" smtClean="0"/>
              <a:t> IP/TCP header information exposted</a:t>
            </a:r>
          </a:p>
          <a:p>
            <a:r>
              <a:rPr lang="is-IS" dirty="0" smtClean="0"/>
              <a:t>Vulnerable to MITM attacks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6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understanding of:</a:t>
            </a:r>
          </a:p>
          <a:p>
            <a:pPr lvl="1"/>
            <a:r>
              <a:rPr lang="en-US" dirty="0" smtClean="0"/>
              <a:t>Networking (UDP/TCP)</a:t>
            </a:r>
          </a:p>
          <a:p>
            <a:pPr lvl="1"/>
            <a:r>
              <a:rPr lang="en-US" dirty="0" smtClean="0"/>
              <a:t>Functions in python for TCP/UDP</a:t>
            </a:r>
          </a:p>
          <a:p>
            <a:pPr lvl="1"/>
            <a:r>
              <a:rPr lang="en-US" dirty="0" smtClean="0"/>
              <a:t>Status of Crypto</a:t>
            </a:r>
          </a:p>
          <a:p>
            <a:pPr lvl="1"/>
            <a:r>
              <a:rPr lang="en-US" dirty="0" smtClean="0"/>
              <a:t>Layers that Crypto can be implemented</a:t>
            </a:r>
          </a:p>
          <a:p>
            <a:pPr lvl="1"/>
            <a:r>
              <a:rPr lang="en-US" dirty="0"/>
              <a:t>Problems in </a:t>
            </a:r>
            <a:r>
              <a:rPr lang="en-US" dirty="0" smtClean="0"/>
              <a:t>Crypto</a:t>
            </a:r>
          </a:p>
          <a:p>
            <a:r>
              <a:rPr lang="en-US" dirty="0" smtClean="0"/>
              <a:t>All programs and slides can be found at: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cdminigun</a:t>
            </a:r>
            <a:r>
              <a:rPr lang="en-US" dirty="0" smtClean="0"/>
              <a:t>/SABSides2017/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Reading / Good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https://littlemaninmyhead.wordpress.com/2017/04/22/top-10-developer-crypto-mistakes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Great explanation of failures and ways to fix them</a:t>
            </a:r>
          </a:p>
          <a:p>
            <a:r>
              <a:rPr lang="en-US" dirty="0">
                <a:hlinkClick r:id="rId3"/>
              </a:rPr>
              <a:t>https://crypto.stackexchange.com/questions/3883/why-is-cbc-with-predictable-iv-considered-insecure-against-chosen-plaintext-</a:t>
            </a:r>
            <a:r>
              <a:rPr lang="en-US" dirty="0" smtClean="0">
                <a:hlinkClick r:id="rId3"/>
              </a:rPr>
              <a:t>atta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Explanation of CBC IV attack (Warning, Math)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 – Questions?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130"/>
            <a:ext cx="9144000" cy="55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Graduated from UTSA</a:t>
            </a:r>
          </a:p>
          <a:p>
            <a:r>
              <a:rPr lang="en-US" dirty="0" smtClean="0"/>
              <a:t>Enjoy Reverse Engineering, CTFs, Crypto and sporadic </a:t>
            </a:r>
            <a:r>
              <a:rPr lang="en-US" dirty="0" smtClean="0"/>
              <a:t>development</a:t>
            </a:r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Twitter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Chris_Doege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cdminigun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618" y="3531618"/>
            <a:ext cx="3326382" cy="33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1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knowledge of a scripting language</a:t>
            </a:r>
          </a:p>
          <a:p>
            <a:pPr lvl="1"/>
            <a:r>
              <a:rPr lang="en-US" dirty="0" smtClean="0"/>
              <a:t>Or the ability to learn </a:t>
            </a:r>
          </a:p>
          <a:p>
            <a:r>
              <a:rPr lang="en-US" dirty="0" smtClean="0"/>
              <a:t>Python Version – 2.7x</a:t>
            </a:r>
          </a:p>
          <a:p>
            <a:pPr lvl="1"/>
            <a:r>
              <a:rPr lang="en-US" dirty="0" smtClean="0"/>
              <a:t>Everything but print statements transfer to 3.x  </a:t>
            </a:r>
          </a:p>
          <a:p>
            <a:r>
              <a:rPr lang="en-US" dirty="0" smtClean="0"/>
              <a:t>Basic understanding of OS / Networking</a:t>
            </a:r>
          </a:p>
          <a:p>
            <a:pPr lvl="1"/>
            <a:r>
              <a:rPr lang="en-US" dirty="0" smtClean="0"/>
              <a:t>Most will be covered</a:t>
            </a:r>
          </a:p>
          <a:p>
            <a:r>
              <a:rPr lang="en-US" dirty="0" smtClean="0"/>
              <a:t>Tried to abstract away the math from crypto</a:t>
            </a:r>
          </a:p>
          <a:p>
            <a:pPr lvl="1"/>
            <a:r>
              <a:rPr lang="en-US" dirty="0" smtClean="0"/>
              <a:t>Math is generally required for rigorous definition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Please save questions till after the talk!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0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OSI Model</a:t>
            </a:r>
          </a:p>
          <a:p>
            <a:pPr lvl="1"/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Session</a:t>
            </a:r>
          </a:p>
          <a:p>
            <a:pPr lvl="1"/>
            <a:r>
              <a:rPr lang="en-US" dirty="0" smtClean="0"/>
              <a:t>Transport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err="1" smtClean="0"/>
              <a:t>Datalink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2169395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 Oriented</a:t>
            </a:r>
          </a:p>
          <a:p>
            <a:pPr lvl="1"/>
            <a:r>
              <a:rPr lang="en-US" dirty="0" smtClean="0"/>
              <a:t>Three-way handshake between two endpoints</a:t>
            </a:r>
          </a:p>
          <a:p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No error checking is necessary at app layer</a:t>
            </a:r>
          </a:p>
          <a:p>
            <a:r>
              <a:rPr lang="en-US" dirty="0" smtClean="0"/>
              <a:t>Stream based</a:t>
            </a:r>
          </a:p>
          <a:p>
            <a:pPr lvl="1"/>
            <a:r>
              <a:rPr lang="en-US" dirty="0" smtClean="0"/>
              <a:t>No predefined </a:t>
            </a:r>
            <a:r>
              <a:rPr lang="en-US" dirty="0" err="1" smtClean="0"/>
              <a:t>blocksize</a:t>
            </a:r>
            <a:endParaRPr lang="en-US" dirty="0" smtClean="0"/>
          </a:p>
          <a:p>
            <a:r>
              <a:rPr lang="en-US" dirty="0" smtClean="0"/>
              <a:t>Processes identified by port</a:t>
            </a:r>
          </a:p>
          <a:p>
            <a:r>
              <a:rPr lang="en-US" dirty="0" smtClean="0"/>
              <a:t>Services live at specific 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2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Datagram based</a:t>
            </a:r>
          </a:p>
          <a:p>
            <a:pPr lvl="1"/>
            <a:r>
              <a:rPr lang="en-US" dirty="0" smtClean="0"/>
              <a:t>Connectionless and unreliable</a:t>
            </a:r>
          </a:p>
          <a:p>
            <a:pPr lvl="1"/>
            <a:r>
              <a:rPr lang="en-US" dirty="0" smtClean="0"/>
              <a:t>Can multicast / broadcast </a:t>
            </a:r>
          </a:p>
          <a:p>
            <a:pPr lvl="1"/>
            <a:r>
              <a:rPr lang="en-US" dirty="0" smtClean="0"/>
              <a:t>Essentially ‘Hail </a:t>
            </a:r>
            <a:r>
              <a:rPr lang="en-US" dirty="0" err="1"/>
              <a:t>M</a:t>
            </a:r>
            <a:r>
              <a:rPr lang="en-US" dirty="0" err="1" smtClean="0"/>
              <a:t>arrys</a:t>
            </a:r>
            <a:r>
              <a:rPr lang="en-US" dirty="0" smtClean="0"/>
              <a:t>’ data across the network</a:t>
            </a:r>
          </a:p>
          <a:p>
            <a:r>
              <a:rPr lang="en-US" dirty="0" smtClean="0"/>
              <a:t>Error checking relies on the programmer</a:t>
            </a:r>
          </a:p>
          <a:p>
            <a:pPr lvl="1"/>
            <a:r>
              <a:rPr lang="en-US" dirty="0" smtClean="0"/>
              <a:t>No reliability</a:t>
            </a:r>
          </a:p>
          <a:p>
            <a:pPr lvl="1"/>
            <a:r>
              <a:rPr lang="en-US" dirty="0" smtClean="0"/>
              <a:t>Relatively no overhead </a:t>
            </a:r>
          </a:p>
          <a:p>
            <a:r>
              <a:rPr lang="en-US" dirty="0" smtClean="0"/>
              <a:t>Processes identified by port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9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SOCK_DGRAM</a:t>
            </a:r>
          </a:p>
          <a:p>
            <a:pPr lvl="1"/>
            <a:r>
              <a:rPr lang="en-US" dirty="0" smtClean="0"/>
              <a:t>UDP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Can Send or receive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SOCK_STREAM</a:t>
            </a:r>
          </a:p>
          <a:p>
            <a:pPr lvl="1"/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In order</a:t>
            </a:r>
          </a:p>
          <a:p>
            <a:pPr lvl="1"/>
            <a:r>
              <a:rPr lang="en-US" dirty="0" smtClean="0"/>
              <a:t>Bidirectional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2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Socket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sockets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tcp_sock</a:t>
            </a:r>
            <a:r>
              <a:rPr lang="en-US" dirty="0" smtClean="0"/>
              <a:t> = </a:t>
            </a:r>
            <a:r>
              <a:rPr lang="en-US" dirty="0" err="1" smtClean="0"/>
              <a:t>socket.Socket</a:t>
            </a:r>
            <a:r>
              <a:rPr lang="en-US" dirty="0" smtClean="0"/>
              <a:t>(</a:t>
            </a:r>
            <a:r>
              <a:rPr lang="en-US" dirty="0" err="1" smtClean="0"/>
              <a:t>socket.AF_INET</a:t>
            </a:r>
            <a:r>
              <a:rPr lang="en-US" dirty="0" smtClean="0"/>
              <a:t>, </a:t>
            </a:r>
            <a:r>
              <a:rPr lang="en-US" dirty="0" err="1" smtClean="0"/>
              <a:t>socket.SOCK_STREAM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dirty="0" err="1" smtClean="0"/>
              <a:t>udp_sock</a:t>
            </a:r>
            <a:r>
              <a:rPr lang="en-US" dirty="0" smtClean="0"/>
              <a:t> = </a:t>
            </a:r>
            <a:r>
              <a:rPr lang="en-US" dirty="0" err="1" smtClean="0"/>
              <a:t>socket.Socket</a:t>
            </a:r>
            <a:r>
              <a:rPr lang="en-US" dirty="0" smtClean="0"/>
              <a:t>(</a:t>
            </a:r>
            <a:r>
              <a:rPr lang="en-US" dirty="0" err="1" smtClean="0"/>
              <a:t>socket.AF_INET</a:t>
            </a:r>
            <a:r>
              <a:rPr lang="en-US" dirty="0" smtClean="0"/>
              <a:t>, </a:t>
            </a:r>
            <a:r>
              <a:rPr lang="en-US" dirty="0" err="1" smtClean="0"/>
              <a:t>socket.SOCK_DGRAM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New Socket object</a:t>
            </a:r>
          </a:p>
          <a:p>
            <a:pPr lvl="1"/>
            <a:r>
              <a:rPr lang="en-US" dirty="0" smtClean="0"/>
              <a:t>Allows for binding and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1989625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1722</TotalTime>
  <Words>834</Words>
  <Application>Microsoft Macintosh PowerPoint</Application>
  <PresentationFormat>On-screen Show (4:3)</PresentationFormat>
  <Paragraphs>195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Theme</vt:lpstr>
      <vt:lpstr>Network Python Programming and Encryption</vt:lpstr>
      <vt:lpstr>Prelude</vt:lpstr>
      <vt:lpstr>About Me</vt:lpstr>
      <vt:lpstr>Presentation Assumptions</vt:lpstr>
      <vt:lpstr>Networking Intro</vt:lpstr>
      <vt:lpstr>TCP</vt:lpstr>
      <vt:lpstr>UDP</vt:lpstr>
      <vt:lpstr>Types of Sockets</vt:lpstr>
      <vt:lpstr>Creating a Socket Object</vt:lpstr>
      <vt:lpstr>Assigning a port (Server Side)</vt:lpstr>
      <vt:lpstr>Assigning an IP Address (Server Side)</vt:lpstr>
      <vt:lpstr>Client / Server Paradigm </vt:lpstr>
      <vt:lpstr>Client – TCP </vt:lpstr>
      <vt:lpstr>Server – TCP </vt:lpstr>
      <vt:lpstr>Client – UDP </vt:lpstr>
      <vt:lpstr>Server – UDP</vt:lpstr>
      <vt:lpstr>Helper Function</vt:lpstr>
      <vt:lpstr>Crypto</vt:lpstr>
      <vt:lpstr>Types of Crypto </vt:lpstr>
      <vt:lpstr>Block Cipher (detour) </vt:lpstr>
      <vt:lpstr>Implementing Crypto (Real World)</vt:lpstr>
      <vt:lpstr>Pros and Cons (by layer)</vt:lpstr>
      <vt:lpstr>Application Layer Example</vt:lpstr>
      <vt:lpstr>Is this actually secure?</vt:lpstr>
      <vt:lpstr>Takeaways</vt:lpstr>
      <vt:lpstr>Future Reading / Good Reads</vt:lpstr>
      <vt:lpstr>Fin – Questions?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Python Programming and Encryption</dc:title>
  <dc:creator>Christopher Doege</dc:creator>
  <cp:lastModifiedBy>Christopher Doege</cp:lastModifiedBy>
  <cp:revision>30</cp:revision>
  <dcterms:created xsi:type="dcterms:W3CDTF">2017-05-18T21:53:14Z</dcterms:created>
  <dcterms:modified xsi:type="dcterms:W3CDTF">2017-05-20T05:35:08Z</dcterms:modified>
</cp:coreProperties>
</file>